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ppt/slideLayouts/slideLayout13.xml" ContentType="application/vnd.openxmlformats-officedocument.presentationml.slideLayout+xml"/>
  <Override PartName="/ppt/theme/theme13.xml" ContentType="application/vnd.openxmlformats-officedocument.theme+xml"/>
  <Override PartName="/ppt/slideLayouts/slideLayout14.xml" ContentType="application/vnd.openxmlformats-officedocument.presentationml.slideLayout+xml"/>
  <Override PartName="/ppt/theme/theme14.xml" ContentType="application/vnd.openxmlformats-officedocument.theme+xml"/>
  <Override PartName="/ppt/slideLayouts/slideLayout15.xml" ContentType="application/vnd.openxmlformats-officedocument.presentationml.slideLayout+xml"/>
  <Override PartName="/ppt/theme/theme15.xml" ContentType="application/vnd.openxmlformats-officedocument.theme+xml"/>
  <Override PartName="/ppt/slideLayouts/slideLayout16.xml" ContentType="application/vnd.openxmlformats-officedocument.presentationml.slideLayout+xml"/>
  <Override PartName="/ppt/theme/theme16.xml" ContentType="application/vnd.openxmlformats-officedocument.theme+xml"/>
  <Override PartName="/ppt/slideLayouts/slideLayout17.xml" ContentType="application/vnd.openxmlformats-officedocument.presentationml.slideLayout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  <p:sldMasterId id="2147483740" r:id="rId2"/>
    <p:sldMasterId id="2147483738" r:id="rId3"/>
    <p:sldMasterId id="2147483736" r:id="rId4"/>
    <p:sldMasterId id="2147483734" r:id="rId5"/>
    <p:sldMasterId id="2147483732" r:id="rId6"/>
    <p:sldMasterId id="2147483728" r:id="rId7"/>
    <p:sldMasterId id="2147483730" r:id="rId8"/>
    <p:sldMasterId id="2147483726" r:id="rId9"/>
    <p:sldMasterId id="2147483724" r:id="rId10"/>
    <p:sldMasterId id="2147483722" r:id="rId11"/>
    <p:sldMasterId id="2147483714" r:id="rId12"/>
    <p:sldMasterId id="2147483718" r:id="rId13"/>
    <p:sldMasterId id="2147483720" r:id="rId14"/>
    <p:sldMasterId id="2147483704" r:id="rId15"/>
    <p:sldMasterId id="2147483708" r:id="rId16"/>
    <p:sldMasterId id="2147483712" r:id="rId17"/>
  </p:sldMasterIdLst>
  <p:notesMasterIdLst>
    <p:notesMasterId r:id="rId99"/>
  </p:notesMasterIdLst>
  <p:handoutMasterIdLst>
    <p:handoutMasterId r:id="rId100"/>
  </p:handoutMasterIdLst>
  <p:sldIdLst>
    <p:sldId id="256" r:id="rId18"/>
    <p:sldId id="258" r:id="rId19"/>
    <p:sldId id="259" r:id="rId20"/>
    <p:sldId id="260" r:id="rId21"/>
    <p:sldId id="261" r:id="rId22"/>
    <p:sldId id="262" r:id="rId23"/>
    <p:sldId id="263" r:id="rId24"/>
    <p:sldId id="264" r:id="rId25"/>
    <p:sldId id="265" r:id="rId26"/>
    <p:sldId id="267" r:id="rId27"/>
    <p:sldId id="266" r:id="rId28"/>
    <p:sldId id="268" r:id="rId29"/>
    <p:sldId id="272" r:id="rId30"/>
    <p:sldId id="271" r:id="rId31"/>
    <p:sldId id="270" r:id="rId32"/>
    <p:sldId id="273" r:id="rId33"/>
    <p:sldId id="274" r:id="rId34"/>
    <p:sldId id="277" r:id="rId35"/>
    <p:sldId id="275" r:id="rId36"/>
    <p:sldId id="278" r:id="rId37"/>
    <p:sldId id="276" r:id="rId38"/>
    <p:sldId id="269" r:id="rId39"/>
    <p:sldId id="279" r:id="rId40"/>
    <p:sldId id="280" r:id="rId41"/>
    <p:sldId id="281" r:id="rId42"/>
    <p:sldId id="282" r:id="rId43"/>
    <p:sldId id="283" r:id="rId44"/>
    <p:sldId id="284" r:id="rId45"/>
    <p:sldId id="285" r:id="rId46"/>
    <p:sldId id="287" r:id="rId47"/>
    <p:sldId id="286" r:id="rId48"/>
    <p:sldId id="288" r:id="rId49"/>
    <p:sldId id="289" r:id="rId50"/>
    <p:sldId id="290" r:id="rId51"/>
    <p:sldId id="293" r:id="rId52"/>
    <p:sldId id="291" r:id="rId53"/>
    <p:sldId id="292" r:id="rId54"/>
    <p:sldId id="294" r:id="rId55"/>
    <p:sldId id="295" r:id="rId56"/>
    <p:sldId id="339" r:id="rId57"/>
    <p:sldId id="296" r:id="rId58"/>
    <p:sldId id="298" r:id="rId59"/>
    <p:sldId id="299" r:id="rId60"/>
    <p:sldId id="301" r:id="rId61"/>
    <p:sldId id="302" r:id="rId62"/>
    <p:sldId id="303" r:id="rId63"/>
    <p:sldId id="340" r:id="rId64"/>
    <p:sldId id="305" r:id="rId65"/>
    <p:sldId id="306" r:id="rId66"/>
    <p:sldId id="333" r:id="rId67"/>
    <p:sldId id="342" r:id="rId68"/>
    <p:sldId id="337" r:id="rId69"/>
    <p:sldId id="341" r:id="rId70"/>
    <p:sldId id="343" r:id="rId71"/>
    <p:sldId id="308" r:id="rId72"/>
    <p:sldId id="309" r:id="rId73"/>
    <p:sldId id="311" r:id="rId74"/>
    <p:sldId id="310" r:id="rId75"/>
    <p:sldId id="344" r:id="rId76"/>
    <p:sldId id="313" r:id="rId77"/>
    <p:sldId id="314" r:id="rId78"/>
    <p:sldId id="315" r:id="rId79"/>
    <p:sldId id="316" r:id="rId80"/>
    <p:sldId id="317" r:id="rId81"/>
    <p:sldId id="318" r:id="rId82"/>
    <p:sldId id="319" r:id="rId83"/>
    <p:sldId id="345" r:id="rId84"/>
    <p:sldId id="321" r:id="rId85"/>
    <p:sldId id="322" r:id="rId86"/>
    <p:sldId id="346" r:id="rId87"/>
    <p:sldId id="324" r:id="rId88"/>
    <p:sldId id="325" r:id="rId89"/>
    <p:sldId id="347" r:id="rId90"/>
    <p:sldId id="348" r:id="rId91"/>
    <p:sldId id="328" r:id="rId92"/>
    <p:sldId id="329" r:id="rId93"/>
    <p:sldId id="330" r:id="rId94"/>
    <p:sldId id="331" r:id="rId95"/>
    <p:sldId id="349" r:id="rId96"/>
    <p:sldId id="334" r:id="rId97"/>
    <p:sldId id="350" r:id="rId9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400" autoAdjust="0"/>
  </p:normalViewPr>
  <p:slideViewPr>
    <p:cSldViewPr>
      <p:cViewPr varScale="1">
        <p:scale>
          <a:sx n="105" d="100"/>
          <a:sy n="105" d="100"/>
        </p:scale>
        <p:origin x="-179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9.xml"/><Relationship Id="rId21" Type="http://schemas.openxmlformats.org/officeDocument/2006/relationships/slide" Target="slides/slide4.xml"/><Relationship Id="rId42" Type="http://schemas.openxmlformats.org/officeDocument/2006/relationships/slide" Target="slides/slide25.xml"/><Relationship Id="rId47" Type="http://schemas.openxmlformats.org/officeDocument/2006/relationships/slide" Target="slides/slide30.xml"/><Relationship Id="rId63" Type="http://schemas.openxmlformats.org/officeDocument/2006/relationships/slide" Target="slides/slide46.xml"/><Relationship Id="rId68" Type="http://schemas.openxmlformats.org/officeDocument/2006/relationships/slide" Target="slides/slide51.xml"/><Relationship Id="rId84" Type="http://schemas.openxmlformats.org/officeDocument/2006/relationships/slide" Target="slides/slide67.xml"/><Relationship Id="rId89" Type="http://schemas.openxmlformats.org/officeDocument/2006/relationships/slide" Target="slides/slide72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54.xml"/><Relationship Id="rId92" Type="http://schemas.openxmlformats.org/officeDocument/2006/relationships/slide" Target="slides/slide75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12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7.xml"/><Relationship Id="rId32" Type="http://schemas.openxmlformats.org/officeDocument/2006/relationships/slide" Target="slides/slide15.xml"/><Relationship Id="rId37" Type="http://schemas.openxmlformats.org/officeDocument/2006/relationships/slide" Target="slides/slide20.xml"/><Relationship Id="rId40" Type="http://schemas.openxmlformats.org/officeDocument/2006/relationships/slide" Target="slides/slide23.xml"/><Relationship Id="rId45" Type="http://schemas.openxmlformats.org/officeDocument/2006/relationships/slide" Target="slides/slide28.xml"/><Relationship Id="rId53" Type="http://schemas.openxmlformats.org/officeDocument/2006/relationships/slide" Target="slides/slide36.xml"/><Relationship Id="rId58" Type="http://schemas.openxmlformats.org/officeDocument/2006/relationships/slide" Target="slides/slide41.xml"/><Relationship Id="rId66" Type="http://schemas.openxmlformats.org/officeDocument/2006/relationships/slide" Target="slides/slide49.xml"/><Relationship Id="rId74" Type="http://schemas.openxmlformats.org/officeDocument/2006/relationships/slide" Target="slides/slide57.xml"/><Relationship Id="rId79" Type="http://schemas.openxmlformats.org/officeDocument/2006/relationships/slide" Target="slides/slide62.xml"/><Relationship Id="rId87" Type="http://schemas.openxmlformats.org/officeDocument/2006/relationships/slide" Target="slides/slide70.xml"/><Relationship Id="rId10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61" Type="http://schemas.openxmlformats.org/officeDocument/2006/relationships/slide" Target="slides/slide44.xml"/><Relationship Id="rId82" Type="http://schemas.openxmlformats.org/officeDocument/2006/relationships/slide" Target="slides/slide65.xml"/><Relationship Id="rId90" Type="http://schemas.openxmlformats.org/officeDocument/2006/relationships/slide" Target="slides/slide73.xml"/><Relationship Id="rId95" Type="http://schemas.openxmlformats.org/officeDocument/2006/relationships/slide" Target="slides/slide78.xml"/><Relationship Id="rId19" Type="http://schemas.openxmlformats.org/officeDocument/2006/relationships/slide" Target="slides/slide2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5.xml"/><Relationship Id="rId27" Type="http://schemas.openxmlformats.org/officeDocument/2006/relationships/slide" Target="slides/slide10.xml"/><Relationship Id="rId30" Type="http://schemas.openxmlformats.org/officeDocument/2006/relationships/slide" Target="slides/slide13.xml"/><Relationship Id="rId35" Type="http://schemas.openxmlformats.org/officeDocument/2006/relationships/slide" Target="slides/slide18.xml"/><Relationship Id="rId43" Type="http://schemas.openxmlformats.org/officeDocument/2006/relationships/slide" Target="slides/slide26.xml"/><Relationship Id="rId48" Type="http://schemas.openxmlformats.org/officeDocument/2006/relationships/slide" Target="slides/slide31.xml"/><Relationship Id="rId56" Type="http://schemas.openxmlformats.org/officeDocument/2006/relationships/slide" Target="slides/slide39.xml"/><Relationship Id="rId64" Type="http://schemas.openxmlformats.org/officeDocument/2006/relationships/slide" Target="slides/slide47.xml"/><Relationship Id="rId69" Type="http://schemas.openxmlformats.org/officeDocument/2006/relationships/slide" Target="slides/slide52.xml"/><Relationship Id="rId77" Type="http://schemas.openxmlformats.org/officeDocument/2006/relationships/slide" Target="slides/slide60.xml"/><Relationship Id="rId100" Type="http://schemas.openxmlformats.org/officeDocument/2006/relationships/handoutMaster" Target="handoutMasters/handoutMaster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4.xml"/><Relationship Id="rId72" Type="http://schemas.openxmlformats.org/officeDocument/2006/relationships/slide" Target="slides/slide55.xml"/><Relationship Id="rId80" Type="http://schemas.openxmlformats.org/officeDocument/2006/relationships/slide" Target="slides/slide63.xml"/><Relationship Id="rId85" Type="http://schemas.openxmlformats.org/officeDocument/2006/relationships/slide" Target="slides/slide68.xml"/><Relationship Id="rId93" Type="http://schemas.openxmlformats.org/officeDocument/2006/relationships/slide" Target="slides/slide76.xml"/><Relationship Id="rId98" Type="http://schemas.openxmlformats.org/officeDocument/2006/relationships/slide" Target="slides/slide81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8.xml"/><Relationship Id="rId33" Type="http://schemas.openxmlformats.org/officeDocument/2006/relationships/slide" Target="slides/slide16.xml"/><Relationship Id="rId38" Type="http://schemas.openxmlformats.org/officeDocument/2006/relationships/slide" Target="slides/slide21.xml"/><Relationship Id="rId46" Type="http://schemas.openxmlformats.org/officeDocument/2006/relationships/slide" Target="slides/slide29.xml"/><Relationship Id="rId59" Type="http://schemas.openxmlformats.org/officeDocument/2006/relationships/slide" Target="slides/slide42.xml"/><Relationship Id="rId67" Type="http://schemas.openxmlformats.org/officeDocument/2006/relationships/slide" Target="slides/slide50.xml"/><Relationship Id="rId103" Type="http://schemas.openxmlformats.org/officeDocument/2006/relationships/theme" Target="theme/theme1.xml"/><Relationship Id="rId20" Type="http://schemas.openxmlformats.org/officeDocument/2006/relationships/slide" Target="slides/slide3.xml"/><Relationship Id="rId41" Type="http://schemas.openxmlformats.org/officeDocument/2006/relationships/slide" Target="slides/slide24.xml"/><Relationship Id="rId54" Type="http://schemas.openxmlformats.org/officeDocument/2006/relationships/slide" Target="slides/slide37.xml"/><Relationship Id="rId62" Type="http://schemas.openxmlformats.org/officeDocument/2006/relationships/slide" Target="slides/slide45.xml"/><Relationship Id="rId70" Type="http://schemas.openxmlformats.org/officeDocument/2006/relationships/slide" Target="slides/slide53.xml"/><Relationship Id="rId75" Type="http://schemas.openxmlformats.org/officeDocument/2006/relationships/slide" Target="slides/slide58.xml"/><Relationship Id="rId83" Type="http://schemas.openxmlformats.org/officeDocument/2006/relationships/slide" Target="slides/slide66.xml"/><Relationship Id="rId88" Type="http://schemas.openxmlformats.org/officeDocument/2006/relationships/slide" Target="slides/slide71.xml"/><Relationship Id="rId91" Type="http://schemas.openxmlformats.org/officeDocument/2006/relationships/slide" Target="slides/slide74.xml"/><Relationship Id="rId96" Type="http://schemas.openxmlformats.org/officeDocument/2006/relationships/slide" Target="slides/slide7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6.xml"/><Relationship Id="rId28" Type="http://schemas.openxmlformats.org/officeDocument/2006/relationships/slide" Target="slides/slide11.xml"/><Relationship Id="rId36" Type="http://schemas.openxmlformats.org/officeDocument/2006/relationships/slide" Target="slides/slide19.xml"/><Relationship Id="rId49" Type="http://schemas.openxmlformats.org/officeDocument/2006/relationships/slide" Target="slides/slide32.xml"/><Relationship Id="rId57" Type="http://schemas.openxmlformats.org/officeDocument/2006/relationships/slide" Target="slides/slide40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4.xml"/><Relationship Id="rId44" Type="http://schemas.openxmlformats.org/officeDocument/2006/relationships/slide" Target="slides/slide27.xml"/><Relationship Id="rId52" Type="http://schemas.openxmlformats.org/officeDocument/2006/relationships/slide" Target="slides/slide35.xml"/><Relationship Id="rId60" Type="http://schemas.openxmlformats.org/officeDocument/2006/relationships/slide" Target="slides/slide43.xml"/><Relationship Id="rId65" Type="http://schemas.openxmlformats.org/officeDocument/2006/relationships/slide" Target="slides/slide48.xml"/><Relationship Id="rId73" Type="http://schemas.openxmlformats.org/officeDocument/2006/relationships/slide" Target="slides/slide56.xml"/><Relationship Id="rId78" Type="http://schemas.openxmlformats.org/officeDocument/2006/relationships/slide" Target="slides/slide61.xml"/><Relationship Id="rId81" Type="http://schemas.openxmlformats.org/officeDocument/2006/relationships/slide" Target="slides/slide64.xml"/><Relationship Id="rId86" Type="http://schemas.openxmlformats.org/officeDocument/2006/relationships/slide" Target="slides/slide69.xml"/><Relationship Id="rId94" Type="http://schemas.openxmlformats.org/officeDocument/2006/relationships/slide" Target="slides/slide77.xml"/><Relationship Id="rId99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1.xml"/><Relationship Id="rId39" Type="http://schemas.openxmlformats.org/officeDocument/2006/relationships/slide" Target="slides/slide22.xml"/><Relationship Id="rId34" Type="http://schemas.openxmlformats.org/officeDocument/2006/relationships/slide" Target="slides/slide17.xml"/><Relationship Id="rId50" Type="http://schemas.openxmlformats.org/officeDocument/2006/relationships/slide" Target="slides/slide33.xml"/><Relationship Id="rId55" Type="http://schemas.openxmlformats.org/officeDocument/2006/relationships/slide" Target="slides/slide38.xml"/><Relationship Id="rId76" Type="http://schemas.openxmlformats.org/officeDocument/2006/relationships/slide" Target="slides/slide59.xml"/><Relationship Id="rId97" Type="http://schemas.openxmlformats.org/officeDocument/2006/relationships/slide" Target="slides/slide80.xml"/><Relationship Id="rId10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773E6F-486B-49FC-9E77-F712236F7BEA}" type="datetimeFigureOut">
              <a:rPr lang="en-CA" smtClean="0"/>
              <a:t>2016-12-06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B1E5FE-ACF7-4543-BE53-B4BC21A26DA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5052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0276EA-3C31-4611-A025-ED657C64D3CB}" type="datetimeFigureOut">
              <a:rPr lang="en-CA" smtClean="0"/>
              <a:t>2016-12-06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A93C59-0753-49D0-BDBB-2997D14E9004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3984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93C59-0753-49D0-BDBB-2997D14E9004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6874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dirty="0" smtClean="0"/>
              <a:t>South Canyon</a:t>
            </a:r>
            <a:r>
              <a:rPr lang="en-CA" baseline="0" dirty="0" smtClean="0"/>
              <a:t> Video: </a:t>
            </a:r>
          </a:p>
          <a:p>
            <a:r>
              <a:rPr lang="en-CA" baseline="0" dirty="0" smtClean="0"/>
              <a:t>Part 1 - </a:t>
            </a:r>
            <a:r>
              <a:rPr lang="en-CA" dirty="0" smtClean="0"/>
              <a:t>https://www.youtube.com/watch?v=PqWa7QhhkMg</a:t>
            </a:r>
          </a:p>
          <a:p>
            <a:r>
              <a:rPr lang="en-CA" dirty="0" smtClean="0"/>
              <a:t>Part 2 - https://www.youtube.com/watch?v=0FZ98XJDzj0</a:t>
            </a:r>
          </a:p>
          <a:p>
            <a:endParaRPr lang="en-CA" dirty="0" smtClean="0"/>
          </a:p>
          <a:p>
            <a:r>
              <a:rPr lang="en-CA" dirty="0" err="1" smtClean="0"/>
              <a:t>Yarnell</a:t>
            </a:r>
            <a:r>
              <a:rPr lang="en-CA" baseline="0" dirty="0" smtClean="0"/>
              <a:t> Videos:</a:t>
            </a:r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93C59-0753-49D0-BDBB-2997D14E9004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260860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A93C59-0753-49D0-BDBB-2997D14E9004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35000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7122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65100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49052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2449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878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764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26142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9687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5784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1850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0662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11809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611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7325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142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12042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1556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theme" Target="../theme/theme14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1.png"/></Relationships>
</file>

<file path=ppt/slideMasters/_rels/slideMaster15.xml.rels><?xml version="1.0" encoding="UTF-8" standalone="yes"?>
<Relationships xmlns="http://schemas.openxmlformats.org/package/2006/relationships"><Relationship Id="rId2" Type="http://schemas.openxmlformats.org/officeDocument/2006/relationships/theme" Target="../theme/theme15.xml"/><Relationship Id="rId1" Type="http://schemas.openxmlformats.org/officeDocument/2006/relationships/slideLayout" Target="../slideLayouts/slideLayout15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theme" Target="../theme/theme16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9.png"/><Relationship Id="rId4" Type="http://schemas.openxmlformats.org/officeDocument/2006/relationships/image" Target="../media/image18.jpg"/></Relationships>
</file>

<file path=ppt/slideMasters/_rels/slideMaster17.xml.rels><?xml version="1.0" encoding="UTF-8" standalone="yes"?>
<Relationships xmlns="http://schemas.openxmlformats.org/package/2006/relationships"><Relationship Id="rId2" Type="http://schemas.openxmlformats.org/officeDocument/2006/relationships/theme" Target="../theme/theme17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90000"/>
            <a:lum/>
          </a:blip>
          <a:srcRect/>
          <a:stretch>
            <a:fillRect t="-33000" b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825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90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225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575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85000"/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876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80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 userDrawn="1"/>
        </p:nvSpPr>
        <p:spPr>
          <a:xfrm>
            <a:off x="149187" y="1700808"/>
            <a:ext cx="3168352" cy="3024336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4827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8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l="-23000" r="-2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6434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8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936946"/>
            <a:ext cx="783626" cy="654457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6045099"/>
            <a:ext cx="76771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007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77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843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>
              <a:alpha val="4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19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93416" y="153923"/>
            <a:ext cx="6705600" cy="655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5" descr="SharedServices_PowerPoint_BCmap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00" y="1879535"/>
            <a:ext cx="5672137" cy="482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680" y="260648"/>
            <a:ext cx="6276975" cy="100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38930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936946"/>
            <a:ext cx="783626" cy="654457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6045099"/>
            <a:ext cx="76771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2029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</p:sldLayoutIdLst>
  <p:txStyles>
    <p:titleStyle>
      <a:lvl1pPr algn="r" defTabSz="914400" rtl="0" eaLnBrk="1" latinLnBrk="0" hangingPunct="1">
        <a:spcBef>
          <a:spcPct val="0"/>
        </a:spcBef>
        <a:buNone/>
        <a:defRPr sz="2000" b="1" kern="1200" baseline="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5936946"/>
            <a:ext cx="783626" cy="654457"/>
          </a:xfrm>
          <a:prstGeom prst="rect">
            <a:avLst/>
          </a:prstGeom>
          <a:noFill/>
          <a:ln w="38100">
            <a:solidFill>
              <a:srgbClr val="8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1" y="6045099"/>
            <a:ext cx="7677150" cy="43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910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</p:sldLayoutIdLst>
  <p:txStyles>
    <p:titleStyle>
      <a:lvl1pPr algn="r" defTabSz="914400" rtl="0" eaLnBrk="1" latinLnBrk="0" hangingPunct="1">
        <a:spcBef>
          <a:spcPct val="0"/>
        </a:spcBef>
        <a:buNone/>
        <a:defRPr sz="2000" b="1" kern="1200" baseline="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96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r" defTabSz="914400" rtl="0" eaLnBrk="1" latinLnBrk="0" hangingPunct="1">
        <a:spcBef>
          <a:spcPct val="0"/>
        </a:spcBef>
        <a:buNone/>
        <a:defRPr sz="2000" b="1" kern="1200" baseline="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07504" y="153923"/>
            <a:ext cx="6791512" cy="655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7010400" y="152399"/>
            <a:ext cx="2026096" cy="655624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5" descr="SharedServices_PowerPoint_BCmap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99" y="1700808"/>
            <a:ext cx="5672137" cy="482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687114"/>
            <a:ext cx="874145" cy="841282"/>
          </a:xfrm>
          <a:prstGeom prst="ellipse">
            <a:avLst/>
          </a:prstGeom>
          <a:noFill/>
          <a:ln w="38100" cap="rnd">
            <a:solidFill>
              <a:schemeClr val="accent1">
                <a:lumMod val="75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60" y="1000720"/>
            <a:ext cx="6553200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9791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56646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inciweb.nwcg.gov/photos/IDPAF/2015-08-14-1651-Teepee-Springs/picts/2015_08_30-16.12.10.095-CDT.jpeg" TargetMode="Externa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1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4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5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3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13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3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7051340" y="4335291"/>
            <a:ext cx="1899320" cy="151216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 2" pitchFamily="18" charset="2"/>
              <a:buNone/>
              <a:defRPr sz="2000" b="1" kern="1200" spc="150" baseline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8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6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Wingdings" pitchFamily="2" charset="2"/>
              <a:buNone/>
              <a:defRPr sz="1300" kern="1200" spc="1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Wingdings" pitchFamily="2" charset="2"/>
              <a:buNone/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CA" sz="1800" dirty="0" smtClean="0"/>
              <a:t>Fire Entrapment Avoidance</a:t>
            </a: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3623433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Course Outline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1187624" y="1844824"/>
            <a:ext cx="6696744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 to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hour course.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Designed for contract crew personnel.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Recognized by the BCWS and is a mandatory safety course.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Expands on fire entrapment information from the S-100.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Evaluation Criteria: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	- there is a Written Exam.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you need 70 % on the exam to pass.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8363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535717" y="1844824"/>
            <a:ext cx="4108291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Define fire entrapment on the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fireline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fire entrapment hazards.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Review LACES.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when and how to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isengage from a fire.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Analyze how to survive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fire entrapment scenario.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59828"/>
            <a:ext cx="3868020" cy="388843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15012" y="2301648"/>
            <a:ext cx="258782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Crown  Fire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Course Outline - This Presentation Will: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5573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Learning Objectives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187624" y="1844824"/>
            <a:ext cx="6696744" cy="352839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Having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 safety first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attitude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on wildfires.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Fire entrapment avoidance procedures.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LACES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safe work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protocols.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Understanding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situational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awareness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critical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factors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Recognizing when it is time to disengage.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Surviving in a fire entrapment scenario.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31587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535717" y="1844824"/>
            <a:ext cx="4034051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Wildfires are powerful and unpredictable.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 entrapment is a major hazard.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need to be as safe as possible.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Entrapment avoidance is critical and hazards need to be assessed.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58359"/>
            <a:ext cx="3217477" cy="394690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932040" y="4815877"/>
            <a:ext cx="258782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Fire Moving Upslope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Course Overview - Why this Material is Taught: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149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Course Overview - The Basics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277673" y="1798698"/>
            <a:ext cx="3678703" cy="386255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 entrapment occurs when fire and weather conditions change.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Escape routes are cut off.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cannot use safety zones.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 life threatening situation.  </a:t>
            </a:r>
            <a:endParaRPr lang="en-US" alt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98698"/>
            <a:ext cx="2808312" cy="400784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70157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535717" y="1844824"/>
            <a:ext cx="4034051" cy="38164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received training until 2005.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 longer use fire shelters.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Numerous reasons for this decision.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BCWS now meets the standards of all Canadian Wildfire agencies under CIFFC.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BC Wildfire Service and Fire Shelters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919499"/>
            <a:ext cx="3456384" cy="366974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12160" y="2276872"/>
            <a:ext cx="193975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New  Foil</a:t>
            </a:r>
          </a:p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  <a:cs typeface="Arial" panose="020B0604020202020204" pitchFamily="34" charset="0"/>
              </a:rPr>
              <a:t>Shelter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1445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A Safety First Attitude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187624" y="1844824"/>
            <a:ext cx="6696744" cy="352839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Wildland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firefighting is a dangerous job.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Injuries and deaths occur if safe work procedures are ignored.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Firefighter safety is key.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suppression activity is as important as maintaining safety.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work to prevent injuries.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‘Safety First Attitude</a:t>
            </a:r>
            <a:r>
              <a:rPr lang="en-CA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’ is mandatory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73226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Fire Entrapment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4441600" y="1836240"/>
            <a:ext cx="4033134" cy="38151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 entrapment occurs when fire activity increases.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Areas along the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fireline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are no longer safe.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Unexpected changes may block escape routes.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There is no way to get to safety zones.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I:\Information - Media\300+ DPI\Crews\2006_Tweedsmuir Park_MPB fire_BCFS (Yan Goulet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46100"/>
            <a:ext cx="3454152" cy="3815148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1477888" y="4672659"/>
            <a:ext cx="2731840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Assessing  </a:t>
            </a:r>
          </a:p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Fire  Activity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0312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67545" y="1844824"/>
            <a:ext cx="4392488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</a:t>
            </a:r>
            <a:r>
              <a:rPr lang="en-CA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LACES</a:t>
            </a:r>
            <a:r>
              <a:rPr lang="en-CA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n-CA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of proper fire attack methods.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of safe fire suppression strategies and tactics.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current and predict fire behaviour.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Recognize the entrapment hazards present.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Fire Entrapment Avoidance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7998" y="1904948"/>
            <a:ext cx="3456384" cy="362920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012160" y="4437111"/>
            <a:ext cx="2515816" cy="978729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latin typeface="Poor Richard" panose="02080502050505020702" pitchFamily="18" charset="0"/>
              </a:rPr>
              <a:t>Burning  Out</a:t>
            </a:r>
          </a:p>
          <a:p>
            <a:pPr algn="r">
              <a:lnSpc>
                <a:spcPct val="80000"/>
              </a:lnSpc>
            </a:pPr>
            <a:r>
              <a:rPr lang="en-US" sz="3600" b="1" dirty="0" smtClean="0">
                <a:latin typeface="Poor Richard" panose="02080502050505020702" pitchFamily="18" charset="0"/>
              </a:rPr>
              <a:t>Excess  Fuels </a:t>
            </a:r>
            <a:endParaRPr lang="en-CA" sz="3600" b="1" dirty="0"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4818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5115420" y="1846100"/>
            <a:ext cx="3312368" cy="40311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Hazardous forest fuels for consumption.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Hazardous changes in the weather conditions.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Hazardous topographical features near the wildfire.</a:t>
            </a:r>
          </a:p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Fire Activity Island Bar T Kurtzbein">
            <a:hlinkClick r:id="rId2" tooltip="&quot;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846100"/>
            <a:ext cx="4356873" cy="474380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Entrapment Hazards - What to Watch-Out For: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025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396557" y="1844824"/>
            <a:ext cx="3960440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Fine, flashy fuels.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Tightly spaced fuels.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Dead or diseased fuels.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Unburnt fuels inside the control line.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Unburnt fuels on steep slopes.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Any fuels with low moisture.  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Hazardous Fuels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844824"/>
            <a:ext cx="3886200" cy="379950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76256" y="1988840"/>
            <a:ext cx="121967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Forest </a:t>
            </a:r>
          </a:p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 Fuels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280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395537" y="1844824"/>
            <a:ext cx="4174231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wind causes the most unpredictable conditions.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High temperature and low humidity.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Dry thunderstorms and cold fronts with high winds.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Long droughts in an area.  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Hazardous Weather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711963"/>
            <a:ext cx="3168352" cy="4118857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691453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11667" y="2144642"/>
            <a:ext cx="2952327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Steep slopes.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Southern and southwestern aspects - more direct sunlight.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Chimneys, gullies and canyons.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Ridge tops with erratic winds.  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Hazardous Topography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1688821"/>
            <a:ext cx="4680521" cy="487208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  <p:sp>
        <p:nvSpPr>
          <p:cNvPr id="6" name="Rectangle 5"/>
          <p:cNvSpPr/>
          <p:nvPr/>
        </p:nvSpPr>
        <p:spPr>
          <a:xfrm>
            <a:off x="3923928" y="5445224"/>
            <a:ext cx="172819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Extreme Slope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 flipV="1">
            <a:off x="5436096" y="1922967"/>
            <a:ext cx="2520278" cy="2232248"/>
          </a:xfrm>
          <a:prstGeom prst="straightConnector1">
            <a:avLst/>
          </a:prstGeom>
          <a:ln w="127000" cap="sq">
            <a:solidFill>
              <a:srgbClr val="FF0000"/>
            </a:solidFill>
            <a:miter lim="800000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6666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3923928" y="1844824"/>
            <a:ext cx="4756363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Supervisors must ensure all firefighters get hazard updates.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Supervisors need to monitor and assess fire activity.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Everyone must maintain situational awareness.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have to know where escape routes and safety zones are.  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Fireline</a:t>
            </a:r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 Responsibilities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44824"/>
            <a:ext cx="3033809" cy="366500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181332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400" dirty="0" smtClean="0">
                <a:solidFill>
                  <a:schemeClr val="bg1"/>
                </a:solidFill>
                <a:latin typeface="Arial" panose="020B0604020202020204" pitchFamily="34" charset="0"/>
              </a:rPr>
              <a:t>Situational Awareness (SA)</a:t>
            </a:r>
            <a:endParaRPr lang="en-CA" sz="44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6" name="Content Placeholder 1"/>
          <p:cNvSpPr txBox="1">
            <a:spLocks/>
          </p:cNvSpPr>
          <p:nvPr/>
        </p:nvSpPr>
        <p:spPr>
          <a:xfrm>
            <a:off x="467544" y="1844824"/>
            <a:ext cx="8208912" cy="388843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a perception and understanding of the factors in your environment.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It is crucial for hazard avoidance in the Wildfire Environment.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must: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Perceive - realize there is a problem.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Comprehend - determine all factors involved. 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Take Action -  make the appropriate decisions.</a:t>
            </a:r>
            <a:endParaRPr lang="en-CA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6498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567094" y="1699872"/>
            <a:ext cx="3990443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Supervisors are: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Trained to recognize changes in fire behaviour.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Required to monitor fire conditions.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Responsible for communicating entrapment hazards to all fire personnel.  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126" y="1710015"/>
            <a:ext cx="3798937" cy="41619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6192543" y="1772816"/>
            <a:ext cx="223224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latin typeface="Poor Richard" panose="02080502050505020702" pitchFamily="18" charset="0"/>
              </a:rPr>
              <a:t>Wildfire Assessment</a:t>
            </a:r>
            <a:endParaRPr lang="en-CA" sz="3600" b="1" dirty="0"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  <p:sp>
        <p:nvSpPr>
          <p:cNvPr id="11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A Supervisor’s Role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90660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3995937" y="1844824"/>
            <a:ext cx="4460032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Needs to give clear instructions.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Must ensure subordinates understand instructions.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New work assignments require subordinate confirmation especially if conditions change.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Complete daily pre-work safety briefings.  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655" y="1813092"/>
            <a:ext cx="2430870" cy="398503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A Supervisor’s Role </a:t>
            </a:r>
          </a:p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Continued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6898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569768" y="1772816"/>
            <a:ext cx="4324944" cy="41044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Discuss Chain of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Command and crew assignments.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Designate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Lookouts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(as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needed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Determine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Anchor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Points. </a:t>
            </a:r>
            <a:endParaRPr 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Confirm an effective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Communications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plan.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Escape Routes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leading to </a:t>
            </a:r>
            <a:r>
              <a:rPr lang="en-US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Safety </a:t>
            </a: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Zones.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LACES!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Pre-Work Safety Briefing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72816"/>
            <a:ext cx="3827025" cy="381642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1607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67544" y="1731613"/>
            <a:ext cx="5184575" cy="4680520"/>
          </a:xfrm>
          <a:prstGeom prst="rect">
            <a:avLst/>
          </a:prstGeom>
          <a:solidFill>
            <a:schemeClr val="bg1">
              <a:lumMod val="95000"/>
              <a:alpha val="8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Review the following: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Location of first aid equipment.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Current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fireline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hazards.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Safe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work procedures.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Current and predicted fire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suppression strategies and tactics.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Current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suppression tasks and progress.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Crew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work assignments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Pre-Work Safety Briefing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62374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1869468" y="1842741"/>
            <a:ext cx="5400600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a safety system used to protect fire personnel.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This system needs to be in place before suppression activities start.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Allows for assessments and updates on fire activity.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Establishes evacuation routes and refuge areas.   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410976"/>
            <a:ext cx="7772400" cy="100811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7200" dirty="0" smtClean="0">
                <a:solidFill>
                  <a:srgbClr val="FF0000"/>
                </a:solidFill>
                <a:latin typeface="Arial" panose="020B0604020202020204" pitchFamily="34" charset="0"/>
              </a:rPr>
              <a:t>LACES</a:t>
            </a:r>
            <a:endParaRPr lang="en-CA" sz="72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616597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1221396" y="1842741"/>
            <a:ext cx="6696744" cy="36004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LACES</a:t>
            </a: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allow firefighters to: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Continuously assess and monitor the fire.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Work from a secure area with limited fire potential.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Receive updates on </a:t>
            </a:r>
            <a:r>
              <a:rPr lang="en-C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fireline</a:t>
            </a: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hazards.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Withdrawal from the </a:t>
            </a:r>
            <a:r>
              <a:rPr lang="en-C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fireline</a:t>
            </a: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quickly to sheltered areas.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Avoid entrapment scenarios.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LACES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18064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535717" y="1844824"/>
            <a:ext cx="4034051" cy="3744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need to be aware of changes in the wildfire environment.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Recognizing hazards is critical for reaction time. 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appropriate actions must be taken immediately.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Situational Awareness and Fire Entrapment Avoidance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844824"/>
            <a:ext cx="3260907" cy="401606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89112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535717" y="1844824"/>
            <a:ext cx="3892267" cy="3744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 is challenged by the following factors: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Increased fire activity.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 fatigue.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Insufficient or poor transfer of information.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Task overload.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group mentality.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Situational Awareness and Fire Entrapment Avoidance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918585"/>
            <a:ext cx="3312368" cy="381149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58223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rgbClr val="FF0000"/>
                </a:solidFill>
                <a:latin typeface="Arial" panose="020B0604020202020204" pitchFamily="34" charset="0"/>
              </a:rPr>
              <a:t>L</a:t>
            </a:r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ookouts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5" y="1844824"/>
            <a:ext cx="7877266" cy="4430962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63932940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283968" y="1708007"/>
            <a:ext cx="4396323" cy="4248473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 experienced fire personnel.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Observe the fire from a good vantage point.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Must be able to see the </a:t>
            </a:r>
            <a:r>
              <a:rPr lang="en-CA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fireline</a:t>
            </a: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Update fire crews about changes in: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 activity.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eather conditions.  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Lookouts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6" name="Picture 2" descr="D:\Pictures\2007\2007 Rhinos\Fire Pics (in no particular order)\DSC00172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4" t="9693" r="24736"/>
          <a:stretch/>
        </p:blipFill>
        <p:spPr bwMode="auto">
          <a:xfrm>
            <a:off x="971600" y="1708007"/>
            <a:ext cx="2880320" cy="3905623"/>
          </a:xfrm>
          <a:prstGeom prst="rect">
            <a:avLst/>
          </a:prstGeom>
          <a:noFill/>
          <a:ln w="254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9807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393841" y="1752667"/>
            <a:ext cx="4032448" cy="360227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 posted if there is a need. 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 to be good communicators.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Must have knowledge of fuel types and fire behaviour.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Will work together with other lookouts</a:t>
            </a: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Lookouts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436" y="1752667"/>
            <a:ext cx="3698383" cy="385448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443336" y="1752667"/>
            <a:ext cx="3816424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latin typeface="Poor Richard" panose="02080502050505020702" pitchFamily="18" charset="0"/>
              </a:rPr>
              <a:t>Good Vantage Point </a:t>
            </a:r>
            <a:endParaRPr lang="en-CA" sz="3600" b="1" dirty="0"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71323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211960" y="1844823"/>
            <a:ext cx="4468331" cy="396044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lookout should have the following supplies: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radio with extra batteries.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compass.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map and an Incident Action Plan (IAP).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weather kit and notepad.</a:t>
            </a:r>
          </a:p>
          <a:p>
            <a:pPr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</a:pPr>
            <a:r>
              <a:rPr lang="en-CA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Binoculars if at distance.  </a:t>
            </a:r>
            <a:endParaRPr lang="en-CA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Lookouts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944493"/>
            <a:ext cx="3654148" cy="376109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0824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rgbClr val="FF0000"/>
                </a:solidFill>
                <a:latin typeface="Arial" panose="020B0604020202020204" pitchFamily="34" charset="0"/>
              </a:rPr>
              <a:t>A</a:t>
            </a:r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nchor Points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611560" y="1700808"/>
            <a:ext cx="4176464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Are pre-existing fire barriers.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Points where control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lines start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or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finish.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potential for a fire to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burn this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area.</a:t>
            </a:r>
          </a:p>
          <a:p>
            <a:pPr>
              <a:spcBef>
                <a:spcPts val="0"/>
              </a:spcBef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Can use roads,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rivers, rocky terrain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lakes, swamps and previously burnt areas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3850049" cy="381642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788024" y="1779787"/>
            <a:ext cx="280831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latin typeface="Poor Richard" panose="02080502050505020702" pitchFamily="18" charset="0"/>
              </a:rPr>
              <a:t>From  a  Gravel  Road</a:t>
            </a:r>
            <a:endParaRPr lang="en-CA" sz="3600" b="1" dirty="0"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4229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Anchor Points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934" y="1772816"/>
            <a:ext cx="6799668" cy="47525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78206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395537" y="1844824"/>
            <a:ext cx="4464496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Need to be secured while constructing control line.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suppressed edges of a fire adjacent to control line.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 burn out fuel along a control line.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Adds an extra safe area for firefighters.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Anchor Points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343" y="1937202"/>
            <a:ext cx="3655503" cy="377568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652120" y="4653136"/>
            <a:ext cx="2958982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Burning  Out  to  Secure Anchor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703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rgbClr val="FF0000"/>
                </a:solidFill>
                <a:latin typeface="Arial" panose="020B0604020202020204" pitchFamily="34" charset="0"/>
              </a:rPr>
              <a:t>C</a:t>
            </a:r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ommunications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12" y="1844824"/>
            <a:ext cx="7444511" cy="4392488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8900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Communications by Radio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4139952" y="1844824"/>
            <a:ext cx="4612347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 established before any work commences.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Supervisors must give clear instructions.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Supervisors ensure all instructions are understood.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must ask for clarification if needed.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2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56792"/>
            <a:ext cx="3273816" cy="4313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862479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Communication of Hazards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4569768" y="1772816"/>
            <a:ext cx="3892267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Changes in fire </a:t>
            </a:r>
            <a:r>
              <a:rPr lang="en-US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must be communicated by radio.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 firefighters must be warned about </a:t>
            </a:r>
            <a:r>
              <a:rPr lang="en-US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fireline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hazards.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cannot work alone without a radio.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72816"/>
            <a:ext cx="2980828" cy="400058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854199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Communication Procedures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4355977" y="1844824"/>
            <a:ext cx="4176464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 clear and concise.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Confirm transmissions have be received.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Check-in with supervisor as needed.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 the emergency communication protocol.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Limit irrelevant radio transmissions.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358" y="1916832"/>
            <a:ext cx="3704812" cy="352839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38898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rgbClr val="FF0000"/>
                </a:solidFill>
                <a:latin typeface="Arial" panose="020B0604020202020204" pitchFamily="34" charset="0"/>
              </a:rPr>
              <a:t>E</a:t>
            </a:r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scape Routes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672" y="1772816"/>
            <a:ext cx="6300192" cy="4725144"/>
          </a:xfrm>
          <a:prstGeom prst="rect">
            <a:avLst/>
          </a:prstGeom>
          <a:ln w="25400">
            <a:solidFill>
              <a:srgbClr val="000000"/>
            </a:solidFill>
          </a:ln>
        </p:spPr>
      </p:pic>
    </p:spTree>
    <p:extLst>
      <p:ext uri="{BB962C8B-B14F-4D97-AF65-F5344CB8AC3E}">
        <p14:creationId xmlns:p14="http://schemas.microsoft.com/office/powerpoint/2010/main" val="415523912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/>
          <p:cNvSpPr txBox="1">
            <a:spLocks/>
          </p:cNvSpPr>
          <p:nvPr/>
        </p:nvSpPr>
        <p:spPr>
          <a:xfrm>
            <a:off x="467544" y="1790012"/>
            <a:ext cx="4464496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There must be at least 2.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Need to be flagged, bucked, cleared and timed.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Control lines commonly used.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Allow for rapid access to safety zones.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Effectiveness dictated by fire </a:t>
            </a:r>
            <a:r>
              <a:rPr lang="en-US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Escape Routes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3332" y="1790012"/>
            <a:ext cx="3608071" cy="37992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516216" y="4365104"/>
            <a:ext cx="2011760" cy="978729"/>
          </a:xfrm>
          <a:prstGeom prst="rect">
            <a:avLst/>
          </a:prstGeom>
          <a:solidFill>
            <a:schemeClr val="bg1">
              <a:lumMod val="95000"/>
              <a:alpha val="66000"/>
            </a:schemeClr>
          </a:solidFill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rgbClr val="FF0000"/>
                </a:solidFill>
                <a:latin typeface="Poor Richard" panose="02080502050505020702" pitchFamily="18" charset="0"/>
              </a:rPr>
              <a:t>Swamping Debris </a:t>
            </a:r>
            <a:endParaRPr lang="en-CA" sz="3200" b="1" dirty="0">
              <a:solidFill>
                <a:srgbClr val="FF0000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4099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rgbClr val="FF0000"/>
                </a:solidFill>
                <a:latin typeface="Arial" panose="020B0604020202020204" pitchFamily="34" charset="0"/>
              </a:rPr>
              <a:t>S</a:t>
            </a:r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afety Zones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412" y="1700808"/>
            <a:ext cx="6608712" cy="4725144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7401599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Purpose of Safety Zones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4734362" y="1700808"/>
            <a:ext cx="3964275" cy="4248472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 locations established along the </a:t>
            </a:r>
            <a:r>
              <a:rPr lang="en-US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fireline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can retreat to these areas.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Keep firefighters safe during fire entrapment scenarios.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Give firefighters refuge from all fire hazards.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3888432" cy="388843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899592" y="2060848"/>
            <a:ext cx="2648288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Clear  of  Fire Hazards 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293581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Safety Zones Keep Wildfire Personnel Safe!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5323890" y="1988840"/>
            <a:ext cx="3096343" cy="3979280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Need to protect fire personnel from: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flames.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radiant heat.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smoke.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burn debris.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falling timber.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dangerous trees.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2081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Safety Zone Size Requirements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699576" y="1700808"/>
            <a:ext cx="7776864" cy="41764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Has to provide fire personnel a space of 4 times possible flame lengths away from fire front.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Can use adjacent timber size.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Must protect crews on all sides.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Needs to be big enough to shelter all fire personnel.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Will change based on wind and terrain.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 be reassessed for changes in fire </a:t>
            </a:r>
            <a:r>
              <a:rPr lang="en-US" altLang="en-US" sz="2400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control line progress and additional resources.</a:t>
            </a:r>
            <a:endParaRPr lang="en-US" alt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33304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Safety Zone Locations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9" name="Content Placeholder 1"/>
          <p:cNvSpPr txBox="1">
            <a:spLocks/>
          </p:cNvSpPr>
          <p:nvPr/>
        </p:nvSpPr>
        <p:spPr>
          <a:xfrm>
            <a:off x="4932040" y="1780206"/>
            <a:ext cx="3600399" cy="45365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Avoid the following: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Any chimneys, canyons or saddles.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Steep areas above the fire.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Narrow ridge tops.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Areas down wind of the fire.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Heavy fuels adjacent.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87596"/>
            <a:ext cx="4065063" cy="476077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1835696" y="1916832"/>
            <a:ext cx="2520280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latin typeface="Poor Richard" panose="02080502050505020702" pitchFamily="18" charset="0"/>
              </a:rPr>
              <a:t>Limited  </a:t>
            </a:r>
          </a:p>
          <a:p>
            <a:pPr algn="r">
              <a:lnSpc>
                <a:spcPct val="80000"/>
              </a:lnSpc>
            </a:pPr>
            <a:r>
              <a:rPr lang="en-US" sz="3600" b="1" dirty="0" smtClean="0">
                <a:latin typeface="Poor Richard" panose="02080502050505020702" pitchFamily="18" charset="0"/>
              </a:rPr>
              <a:t>Safety  Zones</a:t>
            </a:r>
            <a:endParaRPr lang="en-CA" sz="3600" b="1" dirty="0"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119341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395536" y="2420888"/>
            <a:ext cx="3960441" cy="100811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ct val="80000"/>
              </a:lnSpc>
            </a:pPr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Possible Safety </a:t>
            </a:r>
          </a:p>
          <a:p>
            <a:pPr>
              <a:lnSpc>
                <a:spcPct val="80000"/>
              </a:lnSpc>
            </a:pPr>
            <a:r>
              <a:rPr lang="en-CA" sz="4000" dirty="0" smtClean="0">
                <a:solidFill>
                  <a:srgbClr val="FF0000"/>
                </a:solidFill>
                <a:latin typeface="Arial" panose="020B0604020202020204" pitchFamily="34" charset="0"/>
              </a:rPr>
              <a:t>Zones</a:t>
            </a:r>
            <a:endParaRPr lang="en-CA" sz="4000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507555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611560" y="1807367"/>
            <a:ext cx="3888432" cy="374441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safety margin is the time between arrival at a safety zone and fire encroachment.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Need to leave extra time.</a:t>
            </a:r>
          </a:p>
          <a:p>
            <a:pPr>
              <a:spcBef>
                <a:spcPts val="0"/>
              </a:spcBef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Critical distance determines the crew’s trigger point for withdrawal.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Safety Margin and Critical Distance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807367"/>
            <a:ext cx="3421802" cy="476287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580112" y="5373216"/>
            <a:ext cx="2520280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Tactical Withdrawal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1548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1"/>
          <p:cNvSpPr txBox="1">
            <a:spLocks/>
          </p:cNvSpPr>
          <p:nvPr/>
        </p:nvSpPr>
        <p:spPr>
          <a:xfrm>
            <a:off x="670175" y="1785934"/>
            <a:ext cx="7772400" cy="437937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sz="2400" b="1" dirty="0"/>
              <a:t>Safety Margin  =  Escape Time  -  Fire Arrival </a:t>
            </a:r>
            <a:r>
              <a:rPr lang="en-CA" sz="2400" b="1" dirty="0" smtClean="0"/>
              <a:t>Time</a:t>
            </a:r>
            <a:r>
              <a:rPr lang="en-CA" sz="2400" b="1" dirty="0"/>
              <a:t> </a:t>
            </a:r>
            <a:endParaRPr lang="en-CA" sz="2400" b="1" i="1" dirty="0"/>
          </a:p>
          <a:p>
            <a:pPr marL="0" indent="0">
              <a:buNone/>
            </a:pPr>
            <a:endParaRPr lang="en-CA" sz="2400" dirty="0" smtClean="0"/>
          </a:p>
          <a:p>
            <a:pPr marL="0" indent="0">
              <a:buNone/>
            </a:pPr>
            <a:r>
              <a:rPr lang="en-CA" sz="2400" dirty="0" smtClean="0"/>
              <a:t>e.g</a:t>
            </a:r>
            <a:r>
              <a:rPr lang="en-CA" sz="2400" dirty="0"/>
              <a:t>.  Escape Time: </a:t>
            </a:r>
            <a:r>
              <a:rPr lang="en-CA" sz="2400" dirty="0" smtClean="0"/>
              <a:t>20 </a:t>
            </a:r>
            <a:r>
              <a:rPr lang="en-CA" sz="2400" dirty="0"/>
              <a:t>min.  -  Fire Arrival: </a:t>
            </a:r>
            <a:r>
              <a:rPr lang="en-CA" sz="2400" dirty="0" smtClean="0"/>
              <a:t>15 </a:t>
            </a:r>
            <a:r>
              <a:rPr lang="en-CA" sz="2400" dirty="0"/>
              <a:t>min.  </a:t>
            </a:r>
            <a:endParaRPr lang="en-CA" sz="2400" dirty="0" smtClean="0"/>
          </a:p>
          <a:p>
            <a:pPr marL="0" indent="0">
              <a:buNone/>
            </a:pPr>
            <a:r>
              <a:rPr lang="en-CA" sz="2400" dirty="0"/>
              <a:t>	</a:t>
            </a:r>
            <a:r>
              <a:rPr lang="en-CA" sz="2400" b="1" dirty="0" smtClean="0"/>
              <a:t>=  5 </a:t>
            </a:r>
            <a:r>
              <a:rPr lang="en-CA" sz="2400" b="1" dirty="0"/>
              <a:t>min. SM          </a:t>
            </a:r>
            <a:endParaRPr lang="en-CA" sz="2400" b="1" i="1" dirty="0"/>
          </a:p>
          <a:p>
            <a:pPr marL="0" indent="0">
              <a:buNone/>
            </a:pPr>
            <a:endParaRPr lang="en-CA" sz="2400" b="1" dirty="0" smtClean="0"/>
          </a:p>
          <a:p>
            <a:pPr marL="0" indent="0">
              <a:buNone/>
            </a:pPr>
            <a:r>
              <a:rPr lang="en-CA" sz="2400" b="1" dirty="0" smtClean="0"/>
              <a:t>Critical </a:t>
            </a:r>
            <a:r>
              <a:rPr lang="en-CA" sz="2400" b="1" dirty="0"/>
              <a:t>Distance  =  Rate of Spread   x  (Escape Time  +  Safety Margin)</a:t>
            </a:r>
            <a:endParaRPr lang="en-CA" sz="2400" dirty="0"/>
          </a:p>
          <a:p>
            <a:pPr marL="0" indent="0">
              <a:buNone/>
            </a:pPr>
            <a:endParaRPr lang="en-CA" sz="2400" dirty="0" smtClean="0"/>
          </a:p>
          <a:p>
            <a:pPr marL="0" indent="0">
              <a:buNone/>
            </a:pPr>
            <a:r>
              <a:rPr lang="en-CA" sz="2400" dirty="0" smtClean="0"/>
              <a:t>e.g</a:t>
            </a:r>
            <a:r>
              <a:rPr lang="en-CA" sz="2400" dirty="0"/>
              <a:t>.  ROS: </a:t>
            </a:r>
            <a:r>
              <a:rPr lang="en-CA" sz="2400" dirty="0" smtClean="0"/>
              <a:t>15 </a:t>
            </a:r>
            <a:r>
              <a:rPr lang="en-CA" sz="2400" dirty="0"/>
              <a:t>m/min.  x  (</a:t>
            </a:r>
            <a:r>
              <a:rPr lang="en-CA" sz="2400" dirty="0" smtClean="0"/>
              <a:t>Escape: 20 </a:t>
            </a:r>
            <a:r>
              <a:rPr lang="en-CA" sz="2400" dirty="0"/>
              <a:t>min. + SM: </a:t>
            </a:r>
            <a:r>
              <a:rPr lang="en-CA" sz="2400" dirty="0" smtClean="0"/>
              <a:t>5 </a:t>
            </a:r>
            <a:r>
              <a:rPr lang="en-CA" sz="2400" dirty="0"/>
              <a:t>min.)  </a:t>
            </a:r>
            <a:r>
              <a:rPr lang="en-CA" sz="2400" dirty="0" smtClean="0"/>
              <a:t>	</a:t>
            </a:r>
            <a:r>
              <a:rPr lang="en-CA" sz="2400" b="1" dirty="0" smtClean="0"/>
              <a:t>=  375 metre </a:t>
            </a:r>
            <a:r>
              <a:rPr lang="en-CA" sz="2400" b="1" dirty="0"/>
              <a:t>CD </a:t>
            </a:r>
          </a:p>
        </p:txBody>
      </p:sp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Safety Margin and Critical Distance Calculations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932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Safety Margin and Critical Distance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4883" y="130144"/>
            <a:ext cx="6654233" cy="5801533"/>
          </a:xfrm>
          <a:prstGeom prst="rect">
            <a:avLst/>
          </a:prstGeom>
          <a:ln w="254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47828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Fireline</a:t>
            </a:r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 Disengagement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4858412" y="1988840"/>
            <a:ext cx="3816423" cy="4257435"/>
          </a:xfrm>
          <a:prstGeom prst="rect">
            <a:avLst/>
          </a:prstGeom>
          <a:solidFill>
            <a:schemeClr val="bg1">
              <a:lumMod val="95000"/>
              <a:alpha val="7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Supervisors may make the decision to withdrawal.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Due to fire </a:t>
            </a:r>
            <a:r>
              <a:rPr lang="en-US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and other hazards.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will promptly use escape routes.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 will remain in safety zones.</a:t>
            </a:r>
          </a:p>
        </p:txBody>
      </p:sp>
    </p:spTree>
    <p:extLst>
      <p:ext uri="{BB962C8B-B14F-4D97-AF65-F5344CB8AC3E}">
        <p14:creationId xmlns:p14="http://schemas.microsoft.com/office/powerpoint/2010/main" val="43065042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 txBox="1">
            <a:spLocks/>
          </p:cNvSpPr>
          <p:nvPr/>
        </p:nvSpPr>
        <p:spPr>
          <a:xfrm>
            <a:off x="1403648" y="1844824"/>
            <a:ext cx="6336704" cy="367240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All firefighters have the right to disengage - Back Out.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Based on a firefighter’s opinion.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It is a firefighters responsibility to warn co-workers of this action.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If the risk of fire entrapment is high.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Supervisors must be made aware of the decision to withdraw immediately.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The Right to Disengage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004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 txBox="1">
            <a:spLocks/>
          </p:cNvSpPr>
          <p:nvPr/>
        </p:nvSpPr>
        <p:spPr>
          <a:xfrm>
            <a:off x="4067943" y="1658793"/>
            <a:ext cx="4684355" cy="41764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Follow your supervisor’s instructions.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Stay with the crew.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Keep your </a:t>
            </a:r>
            <a:r>
              <a:rPr lang="en-US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fireline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gear.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panic.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 not run.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If you get separated, try to find your crew or a safe area to wait.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Fireline</a:t>
            </a:r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 Disengagement Procedures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74456"/>
            <a:ext cx="2611858" cy="424847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688898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 txBox="1">
            <a:spLocks/>
          </p:cNvSpPr>
          <p:nvPr/>
        </p:nvSpPr>
        <p:spPr>
          <a:xfrm>
            <a:off x="1403648" y="1700808"/>
            <a:ext cx="6336704" cy="4104456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Maintain a safety first attitude at all times.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Ask questions during your safety briefings.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the </a:t>
            </a:r>
            <a:r>
              <a:rPr lang="en-US" altLang="en-US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LACES</a:t>
            </a:r>
            <a:r>
              <a:rPr lang="en-US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safe work system.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Know the </a:t>
            </a:r>
            <a:r>
              <a:rPr lang="en-US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fireline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hazards.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your </a:t>
            </a:r>
            <a:r>
              <a:rPr lang="en-US" alt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alt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ituational </a:t>
            </a:r>
            <a:r>
              <a:rPr lang="en-US" altLang="en-US" sz="2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en-US" sz="28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wareness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Communicate with your supervisor and co-workers.</a:t>
            </a: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Your Role in Entrapment Avoidance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0237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504664" y="188640"/>
            <a:ext cx="7955768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Fire Entrapment: Critical Review - Chisholm Wildfire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962268" y="5949280"/>
            <a:ext cx="2520280" cy="634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44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May  2001</a:t>
            </a:r>
            <a:endParaRPr lang="en-CA" sz="44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629152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Fire Entrapment: Critical Review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8" name="Content Placeholder 1"/>
          <p:cNvSpPr txBox="1">
            <a:spLocks/>
          </p:cNvSpPr>
          <p:nvPr/>
        </p:nvSpPr>
        <p:spPr>
          <a:xfrm>
            <a:off x="726546" y="1844824"/>
            <a:ext cx="7694739" cy="453650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Separate into groups of 5, or into squads/crews.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Handout the Chisholm Fire Entrapment sample. 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Explain the Chisholm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incident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trainees and discuss the Critical Review notes sections.</a:t>
            </a:r>
            <a:endParaRPr lang="en-US" alt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Groups will r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ead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South Canyon and </a:t>
            </a:r>
            <a:r>
              <a:rPr lang="en-US" alt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Yarnell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Hill Fire 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Entrapment Incident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Reports for -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make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notes.</a:t>
            </a: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Analyze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South Canyon and </a:t>
            </a:r>
            <a:r>
              <a:rPr 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Yarnell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Hill Incident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videos - take more notes.</a:t>
            </a:r>
            <a:endParaRPr 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Font typeface="+mj-lt"/>
              <a:buAutoNum type="arabicParenR"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Each group will present finding and discuss the incident with the class.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139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Fire Entrapment: Critical Review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63433" y="2996952"/>
            <a:ext cx="2736304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err="1" smtClean="0"/>
              <a:t>Yarnell</a:t>
            </a:r>
            <a:r>
              <a:rPr lang="en-US" sz="3600" b="1" dirty="0" smtClean="0"/>
              <a:t> Hill Incident</a:t>
            </a:r>
            <a:endParaRPr lang="en-CA" sz="3600" b="1" dirty="0"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324618" y="1916832"/>
            <a:ext cx="3312368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</a:rPr>
              <a:t>South Canyon Incident </a:t>
            </a:r>
            <a:endParaRPr lang="en-CA" sz="3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10353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400991" y="332656"/>
            <a:ext cx="8356763" cy="100811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7200" dirty="0" smtClean="0">
                <a:solidFill>
                  <a:schemeClr val="bg1"/>
                </a:solidFill>
                <a:latin typeface="Arial" panose="020B0604020202020204" pitchFamily="34" charset="0"/>
              </a:rPr>
              <a:t>Questions?</a:t>
            </a:r>
            <a:endParaRPr lang="en-CA" sz="72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0591" y="2204864"/>
            <a:ext cx="482453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latin typeface="Poor Richard" panose="02080502050505020702" pitchFamily="18" charset="0"/>
              </a:rPr>
              <a:t>About  fire  </a:t>
            </a:r>
          </a:p>
          <a:p>
            <a:pPr>
              <a:lnSpc>
                <a:spcPct val="80000"/>
              </a:lnSpc>
            </a:pPr>
            <a:r>
              <a:rPr lang="en-US" sz="3600" b="1" dirty="0" smtClean="0">
                <a:latin typeface="Poor Richard" panose="02080502050505020702" pitchFamily="18" charset="0"/>
              </a:rPr>
              <a:t>entrapment. . . </a:t>
            </a:r>
            <a:endParaRPr lang="en-CA" sz="3600" b="1" dirty="0"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992859" y="3356992"/>
            <a:ext cx="2232248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>
                <a:latin typeface="Poor Richard" panose="02080502050505020702" pitchFamily="18" charset="0"/>
              </a:rPr>
              <a:t>o</a:t>
            </a:r>
            <a:r>
              <a:rPr lang="en-US" sz="3600" b="1" dirty="0" smtClean="0">
                <a:latin typeface="Poor Richard" panose="02080502050505020702" pitchFamily="18" charset="0"/>
              </a:rPr>
              <a:t>r  Safety?</a:t>
            </a:r>
            <a:endParaRPr lang="en-CA" sz="3600" b="1" dirty="0"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077265" y="4797152"/>
            <a:ext cx="1953506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44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Close</a:t>
            </a:r>
          </a:p>
          <a:p>
            <a:pPr algn="r">
              <a:lnSpc>
                <a:spcPct val="80000"/>
              </a:lnSpc>
            </a:pPr>
            <a:r>
              <a:rPr lang="en-US" sz="44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 Call</a:t>
            </a:r>
            <a:endParaRPr lang="en-CA" sz="44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67090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683568" y="764704"/>
            <a:ext cx="7772400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Fire Entrapment Survival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296" y="1772816"/>
            <a:ext cx="7672944" cy="474433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15616" y="3212976"/>
            <a:ext cx="27363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60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Get Out!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7968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Fire Entrapment Survival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539552" y="1844824"/>
            <a:ext cx="3816424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 entrapment is a life threatening situation.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Escape routes are blocked off.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Safety zones are inaccessible.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 need to use ‘</a:t>
            </a: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ast Resort’ tactics.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67500"/>
            <a:ext cx="3051638" cy="411508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03407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Emergency Escape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683568" y="1844824"/>
            <a:ext cx="7704856" cy="381642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must decide if escape is possible.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Observe the fire </a:t>
            </a:r>
            <a:r>
              <a:rPr lang="en-US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Determine how fire activity is effecting escape routes.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Low intensity fronts can be breached to access safety zones.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Move to safety rapidly.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Communicate situation to supervisor.  </a:t>
            </a:r>
            <a:endParaRPr lang="en-US" altLang="en-US" sz="2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175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A Fire </a:t>
            </a:r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Entrapment Scenario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611560" y="1683372"/>
            <a:ext cx="4392488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Supervisors must be aware of fire </a:t>
            </a:r>
            <a:r>
              <a:rPr lang="en-US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Supervisors will recognize potential entrapment.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need to use personal judgment if alone.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Drop all </a:t>
            </a:r>
            <a:r>
              <a:rPr lang="en-US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fireline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gear in emergency situations.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683372"/>
            <a:ext cx="2683197" cy="415668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64087" y="1916832"/>
            <a:ext cx="2827213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Observe  The  Fire  </a:t>
            </a:r>
            <a:r>
              <a:rPr lang="en-US" sz="3600" b="1" dirty="0" err="1" smtClean="0">
                <a:solidFill>
                  <a:schemeClr val="bg1"/>
                </a:solidFill>
                <a:latin typeface="Poor Richard" panose="02080502050505020702" pitchFamily="18" charset="0"/>
              </a:rPr>
              <a:t>Behaviour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924658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Escape Travel Time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4358314" y="1772816"/>
            <a:ext cx="4393984" cy="4248472"/>
          </a:xfrm>
          <a:prstGeom prst="rect">
            <a:avLst/>
          </a:prstGeom>
          <a:solidFill>
            <a:schemeClr val="accent1">
              <a:lumMod val="20000"/>
              <a:lumOff val="80000"/>
              <a:alpha val="35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Dropping fire gear = 20 % faster travel speed.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Escaping uphill - decreases travel 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speed 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(that’s 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pretty 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obvious).</a:t>
            </a:r>
            <a:endParaRPr lang="en-US" altLang="en-US" sz="24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Improving escape routes = 40 % faster travel speed.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Decreasing escape time = 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increase 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survival in </a:t>
            </a:r>
            <a:r>
              <a:rPr lang="en-US" alt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rates 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(also fairly obvious).  </a:t>
            </a: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49519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 txBox="1">
            <a:spLocks/>
          </p:cNvSpPr>
          <p:nvPr/>
        </p:nvSpPr>
        <p:spPr>
          <a:xfrm>
            <a:off x="4535422" y="1772816"/>
            <a:ext cx="4178383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Emergency Survival Zones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 last resort safe areas.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Protects firefighters from flames and smoke.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may burn out survival zones.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 a safety zone due to smaller size.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Fire Entrapment Survival Zones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398" y="1906114"/>
            <a:ext cx="3793097" cy="36004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683569" y="1916831"/>
            <a:ext cx="266429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Creating  a Survival  Zone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799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 txBox="1">
            <a:spLocks/>
          </p:cNvSpPr>
          <p:nvPr/>
        </p:nvSpPr>
        <p:spPr>
          <a:xfrm>
            <a:off x="4355976" y="1844824"/>
            <a:ext cx="4468331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Examples include: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burnt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areas.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fuel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free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clearings.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roads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and dozer lines.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rocky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terrain. 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water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sources.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Ask for retardant or water drops in area.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Survival Zones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24" y="1844824"/>
            <a:ext cx="3678536" cy="3528392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406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 txBox="1">
            <a:spLocks/>
          </p:cNvSpPr>
          <p:nvPr/>
        </p:nvSpPr>
        <p:spPr>
          <a:xfrm>
            <a:off x="4499992" y="1741073"/>
            <a:ext cx="4178383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Once in a survival zone: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Shelter in a fuel free section.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Find a depression or trench.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proper PPE for protection.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Lie face down and parallel to fire front.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Fire Entrapment Survival Actions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741073"/>
            <a:ext cx="3028950" cy="4086225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083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 txBox="1">
            <a:spLocks/>
          </p:cNvSpPr>
          <p:nvPr/>
        </p:nvSpPr>
        <p:spPr>
          <a:xfrm>
            <a:off x="1907705" y="1844824"/>
            <a:ext cx="5184575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Stay as close to the ground as possible.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Protect head by curling arms.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Wet clothing if possible.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Cover body with dirt.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Dig a depression with hands to create a breathing well.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Fire Entrapment Survival Actions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750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 txBox="1">
            <a:spLocks/>
          </p:cNvSpPr>
          <p:nvPr/>
        </p:nvSpPr>
        <p:spPr>
          <a:xfrm>
            <a:off x="4343384" y="1842741"/>
            <a:ext cx="4252307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Airway protection is critical.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Airways and lungs are the priority for survival.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Breathing in hot air and smoke can cause death.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Take short breaths close to the ground.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Avoid toxic gases.</a:t>
            </a: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Airway Protection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624" y="1844824"/>
            <a:ext cx="3011093" cy="367240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8452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Vehicle Entrapments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5544" y="1628800"/>
            <a:ext cx="6696744" cy="5019763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05061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Using Vehicles as Shelter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683568" y="1721420"/>
            <a:ext cx="4028670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Consider sheltering in a vehicle as a last resort.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Only if safety zone cannot be reached.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 not move the vehicle if in a safe location.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not drive through smoke and flame.  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721420"/>
            <a:ext cx="3201721" cy="4102206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472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Parking for Vehicle Entrapments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3563888" y="1988840"/>
            <a:ext cx="4680520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 to find a fuel free area to park.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Park at the widest section of roads.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not park: 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upslope of </a:t>
            </a: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fire, under power lines or under overhanging trees.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Position vehicle to provide best protection from fire.  </a:t>
            </a:r>
            <a:endParaRPr lang="en-US" alt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331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A Vehicle Entrapment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539553" y="1772816"/>
            <a:ext cx="3672407" cy="432048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If in an entrapment situation: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calm.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Communicate with a supervisor.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Burn fuels around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vehicle if safe.</a:t>
            </a:r>
            <a:endParaRPr lang="en-US" alt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Ask for retardant or water drops in the area.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1772816"/>
            <a:ext cx="3744416" cy="4781161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690073" y="4671368"/>
            <a:ext cx="2520280" cy="1421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Is  this  an adequate Safety  Zone?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723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5000"/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Vehicle Entrapment Safety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395536" y="1844824"/>
            <a:ext cx="4178380" cy="3744416"/>
          </a:xfrm>
          <a:prstGeom prst="rect">
            <a:avLst/>
          </a:prstGeom>
          <a:solidFill>
            <a:schemeClr val="bg1">
              <a:lumMod val="95000"/>
              <a:alpha val="4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Apply the parking brake.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Keep the engine running.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Leave lights on. 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Close all windows.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Unlock the doors.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Protect your airway at all times - smoke in cab.</a:t>
            </a:r>
          </a:p>
        </p:txBody>
      </p:sp>
    </p:spTree>
    <p:extLst>
      <p:ext uri="{BB962C8B-B14F-4D97-AF65-F5344CB8AC3E}">
        <p14:creationId xmlns:p14="http://schemas.microsoft.com/office/powerpoint/2010/main" val="1264007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Heavy Equipment Entrapments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580112" y="5373216"/>
            <a:ext cx="3238444" cy="11757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44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Protect  Your Operators!</a:t>
            </a:r>
            <a:endParaRPr lang="en-CA" sz="44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984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 txBox="1">
            <a:spLocks/>
          </p:cNvSpPr>
          <p:nvPr/>
        </p:nvSpPr>
        <p:spPr>
          <a:xfrm>
            <a:off x="4283968" y="1719409"/>
            <a:ext cx="4396323" cy="417646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Operators need to use LACES.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Retreat is necessary if  there is fire entrapment potential.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Heavy equipment can clear safety zone in an emergency.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Need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good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radio communications.</a:t>
            </a:r>
            <a:endParaRPr lang="en-US" alt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alt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Entrapment Procedures for Equipment Operators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19409"/>
            <a:ext cx="3487812" cy="395365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881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 txBox="1">
            <a:spLocks/>
          </p:cNvSpPr>
          <p:nvPr/>
        </p:nvSpPr>
        <p:spPr>
          <a:xfrm>
            <a:off x="467544" y="1784898"/>
            <a:ext cx="4540339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If fire </a:t>
            </a:r>
            <a:r>
              <a:rPr lang="en-US" altLang="en-US" sz="24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behaviour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changes suddenly: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Dig a trench with the machine and park in front.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Park the machine perpendicular to the fire.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Lower attachments and turn off engine.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Shelter under the machine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Heavy Equipment Entrapment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7883" y="1784898"/>
            <a:ext cx="3456794" cy="404316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866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Heavy Equipment Entrapment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408127" y="1772816"/>
            <a:ext cx="3723431" cy="4683442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Stay at the side away from the fire front.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the machine to shelter from:</a:t>
            </a:r>
          </a:p>
          <a:p>
            <a:pPr lvl="1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flames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radiant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heat</a:t>
            </a:r>
            <a:r>
              <a:rPr lang="en-US" altLang="en-U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12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Stay low in the trench.</a:t>
            </a:r>
            <a:endParaRPr lang="en-US" alt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the survival actions and protect airway.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endParaRPr lang="en-US" alt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4786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Building Entrapments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3147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err="1" smtClean="0">
                <a:solidFill>
                  <a:schemeClr val="bg1"/>
                </a:solidFill>
                <a:latin typeface="Arial" panose="020B0604020202020204" pitchFamily="34" charset="0"/>
              </a:rPr>
              <a:t>Wildland</a:t>
            </a:r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-Urban Interface Fires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395536" y="1844824"/>
            <a:ext cx="3816424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Interface fires combined forest and building fuels.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Firefighters are asked to work around buildings.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Buildings can provide shelter during fire entrapment.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870800"/>
            <a:ext cx="3856988" cy="396314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5796136" y="4733433"/>
            <a:ext cx="2304256" cy="9787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House </a:t>
            </a:r>
            <a:r>
              <a:rPr lang="en-US" sz="3600" b="1" dirty="0">
                <a:solidFill>
                  <a:schemeClr val="bg1"/>
                </a:solidFill>
                <a:latin typeface="Poor Richard" panose="02080502050505020702" pitchFamily="18" charset="0"/>
              </a:rPr>
              <a:t> L</a:t>
            </a: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eft Intact 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288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Using a Building as Shelter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541468" y="1708467"/>
            <a:ext cx="4032448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building must be a sufficient barrier.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Move all fuels away.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Remove propane tanks.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Burn out around building if possible.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Ask for retardant, foam or water drops.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08467"/>
            <a:ext cx="3588949" cy="4176464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03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Interior Entrapment Preparation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1549580" y="1844824"/>
            <a:ext cx="6048672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Fill all water containers including sinks.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Remove possible fuels from window areas.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Close all windows and vents - except chimney.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wet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sheets, towels and rags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door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jams - to reduce smoke.</a:t>
            </a:r>
            <a:endParaRPr lang="en-US" alt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9853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Building Entrapment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395536" y="1844824"/>
            <a:ext cx="3744416" cy="396044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Stay on the ground floor.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Maintain access to a door or window.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Avoid basements and upper floors.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 prepared to exit the building quickly.</a:t>
            </a:r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918" y="1844823"/>
            <a:ext cx="4110513" cy="388329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8223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395535" y="764704"/>
            <a:ext cx="8356763" cy="64807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Escaping from the Building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Content Placeholder 1"/>
          <p:cNvSpPr txBox="1">
            <a:spLocks/>
          </p:cNvSpPr>
          <p:nvPr/>
        </p:nvSpPr>
        <p:spPr>
          <a:xfrm>
            <a:off x="395535" y="1833688"/>
            <a:ext cx="3960440" cy="4475632"/>
          </a:xfrm>
          <a:prstGeom prst="rect">
            <a:avLst/>
          </a:prstGeom>
          <a:solidFill>
            <a:schemeClr val="bg1">
              <a:lumMod val="95000"/>
              <a:alpha val="60000"/>
            </a:schemeClr>
          </a:solidFill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If it is necessary to leave the building: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Try to wait until the flame front has passed.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Wet down clothes.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Stay low to the ground.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the entrapment survival actions.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Protect airways at all times.</a:t>
            </a:r>
          </a:p>
        </p:txBody>
      </p:sp>
    </p:spTree>
    <p:extLst>
      <p:ext uri="{BB962C8B-B14F-4D97-AF65-F5344CB8AC3E}">
        <p14:creationId xmlns:p14="http://schemas.microsoft.com/office/powerpoint/2010/main" val="2780867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1"/>
          <p:cNvSpPr txBox="1">
            <a:spLocks/>
          </p:cNvSpPr>
          <p:nvPr/>
        </p:nvSpPr>
        <p:spPr>
          <a:xfrm>
            <a:off x="1403648" y="1844824"/>
            <a:ext cx="6336704" cy="403244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Communicate any entrapment situations with your supervisor.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Ask for help!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Escape Routes and Safety Zones if possible.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Use the appropriate entrapment survival actions.</a:t>
            </a:r>
          </a:p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Always protect your airways during </a:t>
            </a:r>
            <a:r>
              <a:rPr lang="en-US" alt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fire entrapment scenario.</a:t>
            </a:r>
            <a:endParaRPr lang="en-US" altLang="en-US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685800" y="188640"/>
            <a:ext cx="7772400" cy="1152128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4000" dirty="0" smtClean="0">
                <a:solidFill>
                  <a:schemeClr val="bg1"/>
                </a:solidFill>
                <a:latin typeface="Arial" panose="020B0604020202020204" pitchFamily="34" charset="0"/>
              </a:rPr>
              <a:t>Your Role in Entrapment Survival</a:t>
            </a:r>
            <a:endParaRPr lang="en-CA" sz="40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1704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400991" y="332656"/>
            <a:ext cx="8356763" cy="1008112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spcBef>
                <a:spcPct val="0"/>
              </a:spcBef>
              <a:buNone/>
              <a:defRPr sz="2000" b="1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ctr"/>
            <a:r>
              <a:rPr lang="en-CA" sz="7200" dirty="0" smtClean="0">
                <a:solidFill>
                  <a:schemeClr val="bg1"/>
                </a:solidFill>
                <a:latin typeface="Arial" panose="020B0604020202020204" pitchFamily="34" charset="0"/>
              </a:rPr>
              <a:t>Questions?</a:t>
            </a:r>
            <a:endParaRPr lang="en-CA" sz="72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0991" y="6021288"/>
            <a:ext cx="5899202" cy="535531"/>
          </a:xfrm>
          <a:prstGeom prst="rect">
            <a:avLst/>
          </a:prstGeom>
          <a:solidFill>
            <a:schemeClr val="bg1">
              <a:lumMod val="65000"/>
              <a:alpha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en-US" sz="3600" b="1" dirty="0" smtClean="0">
                <a:solidFill>
                  <a:schemeClr val="bg1"/>
                </a:solidFill>
                <a:latin typeface="Poor Richard" panose="02080502050505020702" pitchFamily="18" charset="0"/>
              </a:rPr>
              <a:t>About  fire  entrapment  survival?</a:t>
            </a:r>
            <a:endParaRPr lang="en-CA" sz="3600" b="1" dirty="0">
              <a:solidFill>
                <a:schemeClr val="bg1"/>
              </a:solidFill>
              <a:latin typeface="Poor Richard" panose="02080502050505020702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470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theme/_rels/them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theme/theme1.xml><?xml version="1.0" encoding="utf-8"?>
<a:theme xmlns:a="http://schemas.openxmlformats.org/drawingml/2006/main" name="1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9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10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8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7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Grid">
  <a:themeElements>
    <a:clrScheme name="Custom 1">
      <a:dk1>
        <a:srgbClr val="131E55"/>
      </a:dk1>
      <a:lt1>
        <a:srgbClr val="F2F2F2"/>
      </a:lt1>
      <a:dk2>
        <a:srgbClr val="131E55"/>
      </a:dk2>
      <a:lt2>
        <a:srgbClr val="F2F2F2"/>
      </a:lt2>
      <a:accent1>
        <a:srgbClr val="680000"/>
      </a:accent1>
      <a:accent2>
        <a:srgbClr val="131E55"/>
      </a:accent2>
      <a:accent3>
        <a:srgbClr val="901829"/>
      </a:accent3>
      <a:accent4>
        <a:srgbClr val="3751D2"/>
      </a:accent4>
      <a:accent5>
        <a:srgbClr val="141415"/>
      </a:accent5>
      <a:accent6>
        <a:srgbClr val="7F7F7F"/>
      </a:accent6>
      <a:hlink>
        <a:srgbClr val="168BBA"/>
      </a:hlink>
      <a:folHlink>
        <a:srgbClr val="C0000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6.xml><?xml version="1.0" encoding="utf-8"?>
<a:theme xmlns:a="http://schemas.openxmlformats.org/drawingml/2006/main" name="1_Grid">
  <a:themeElements>
    <a:clrScheme name="Custom 1">
      <a:dk1>
        <a:srgbClr val="131E55"/>
      </a:dk1>
      <a:lt1>
        <a:srgbClr val="F2F2F2"/>
      </a:lt1>
      <a:dk2>
        <a:srgbClr val="131E55"/>
      </a:dk2>
      <a:lt2>
        <a:srgbClr val="F2F2F2"/>
      </a:lt2>
      <a:accent1>
        <a:srgbClr val="680000"/>
      </a:accent1>
      <a:accent2>
        <a:srgbClr val="131E55"/>
      </a:accent2>
      <a:accent3>
        <a:srgbClr val="901829"/>
      </a:accent3>
      <a:accent4>
        <a:srgbClr val="3751D2"/>
      </a:accent4>
      <a:accent5>
        <a:srgbClr val="141415"/>
      </a:accent5>
      <a:accent6>
        <a:srgbClr val="7F7F7F"/>
      </a:accent6>
      <a:hlink>
        <a:srgbClr val="168BBA"/>
      </a:hlink>
      <a:folHlink>
        <a:srgbClr val="C0000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1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6310</TotalTime>
  <Words>2665</Words>
  <Application>Microsoft Office PowerPoint</Application>
  <PresentationFormat>On-screen Show (4:3)</PresentationFormat>
  <Paragraphs>448</Paragraphs>
  <Slides>81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17</vt:i4>
      </vt:variant>
      <vt:variant>
        <vt:lpstr>Slide Titles</vt:lpstr>
      </vt:variant>
      <vt:variant>
        <vt:i4>81</vt:i4>
      </vt:variant>
    </vt:vector>
  </HeadingPairs>
  <TitlesOfParts>
    <vt:vector size="98" baseType="lpstr">
      <vt:lpstr>16_Custom Design</vt:lpstr>
      <vt:lpstr>15_Custom Design</vt:lpstr>
      <vt:lpstr>14_Custom Design</vt:lpstr>
      <vt:lpstr>13_Custom Design</vt:lpstr>
      <vt:lpstr>12_Custom Design</vt:lpstr>
      <vt:lpstr>11_Custom Design</vt:lpstr>
      <vt:lpstr>9_Custom Design</vt:lpstr>
      <vt:lpstr>10_Custom Design</vt:lpstr>
      <vt:lpstr>8_Custom Design</vt:lpstr>
      <vt:lpstr>7_Custom Design</vt:lpstr>
      <vt:lpstr>6_Custom Design</vt:lpstr>
      <vt:lpstr>Grid</vt:lpstr>
      <vt:lpstr>4_Custom Design</vt:lpstr>
      <vt:lpstr>5_Custom Design</vt:lpstr>
      <vt:lpstr>2_Custom Design</vt:lpstr>
      <vt:lpstr>1_Grid</vt:lpstr>
      <vt:lpstr>3_Custom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Province of British Columbia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Bigelow, Tim FLNR:EX</dc:creator>
  <cp:lastModifiedBy>Bigelow, Tim FLNR:EX</cp:lastModifiedBy>
  <cp:revision>471</cp:revision>
  <dcterms:created xsi:type="dcterms:W3CDTF">2015-12-18T17:09:20Z</dcterms:created>
  <dcterms:modified xsi:type="dcterms:W3CDTF">2016-12-07T00:34:11Z</dcterms:modified>
</cp:coreProperties>
</file>